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64" r:id="rId4"/>
    <p:sldId id="265" r:id="rId5"/>
    <p:sldId id="277" r:id="rId6"/>
    <p:sldId id="279" r:id="rId7"/>
    <p:sldId id="268" r:id="rId8"/>
    <p:sldId id="269" r:id="rId9"/>
    <p:sldId id="270" r:id="rId10"/>
    <p:sldId id="271" r:id="rId11"/>
    <p:sldId id="273" r:id="rId12"/>
    <p:sldId id="274" r:id="rId1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06" autoAdjust="0"/>
  </p:normalViewPr>
  <p:slideViewPr>
    <p:cSldViewPr snapToGrid="0" snapToObjects="1">
      <p:cViewPr>
        <p:scale>
          <a:sx n="100" d="100"/>
          <a:sy n="100" d="100"/>
        </p:scale>
        <p:origin x="-568" y="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5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7833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86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7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911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15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959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114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54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52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94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4D194-8D51-B24B-B024-CA28CC100A36}" type="datetimeFigureOut">
              <a:rPr lang="es-ES" smtClean="0"/>
              <a:t>24/05/16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1AFDD-9E0D-B247-A786-FD731797385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21911"/>
            <a:ext cx="7772400" cy="1470025"/>
          </a:xfrm>
        </p:spPr>
        <p:txBody>
          <a:bodyPr/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Panela 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 polvo</a:t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Whole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cane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sugar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394504" y="2366171"/>
            <a:ext cx="1816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NA-MOY</a:t>
            </a:r>
            <a:endParaRPr lang="es-ES" sz="3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6101167"/>
            <a:ext cx="9144000" cy="7568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bg1"/>
                </a:solidFill>
              </a:rPr>
              <a:t>PREMIUM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0" y="0"/>
            <a:ext cx="9144000" cy="7568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bg1"/>
                </a:solidFill>
              </a:rPr>
              <a:t>PREMIUM</a:t>
            </a:r>
            <a:endParaRPr lang="es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1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473"/>
            <a:ext cx="8229600" cy="587219"/>
          </a:xfrm>
        </p:spPr>
        <p:txBody>
          <a:bodyPr>
            <a:normAutofit fontScale="90000"/>
          </a:bodyPr>
          <a:lstStyle/>
          <a:p>
            <a:pPr algn="r"/>
            <a:r>
              <a:rPr lang="es-E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REFERENCIAS</a:t>
            </a:r>
            <a:endParaRPr lang="es-E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2625" y="189582"/>
            <a:ext cx="1423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4</a:t>
            </a:r>
            <a:r>
              <a:rPr lang="es-ES" sz="2000" dirty="0" smtClean="0"/>
              <a:t>) </a:t>
            </a:r>
            <a:r>
              <a:rPr lang="es-ES" sz="2000" dirty="0" err="1" smtClean="0"/>
              <a:t>Madhava</a:t>
            </a:r>
            <a:endParaRPr lang="es-ES" sz="2000" dirty="0"/>
          </a:p>
        </p:txBody>
      </p:sp>
      <p:pic>
        <p:nvPicPr>
          <p:cNvPr id="4" name="Imagen 3" descr="Captura de pantalla 2016-05-10 a las 4.54.55 p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7" y="724202"/>
            <a:ext cx="2794000" cy="1524000"/>
          </a:xfrm>
          <a:prstGeom prst="rect">
            <a:avLst/>
          </a:prstGeom>
        </p:spPr>
      </p:pic>
      <p:pic>
        <p:nvPicPr>
          <p:cNvPr id="6" name="Imagen 5" descr="Captura de pantalla 2016-05-10 a las 4.39.56 p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73" y="128992"/>
            <a:ext cx="2825611" cy="3440343"/>
          </a:xfrm>
          <a:prstGeom prst="rect">
            <a:avLst/>
          </a:prstGeom>
        </p:spPr>
      </p:pic>
      <p:pic>
        <p:nvPicPr>
          <p:cNvPr id="10" name="Imagen 9" descr="Captura de pantalla 2016-05-10 a las 4.58.31 p.m.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0" b="9373"/>
          <a:stretch/>
        </p:blipFill>
        <p:spPr>
          <a:xfrm>
            <a:off x="0" y="3569336"/>
            <a:ext cx="3709604" cy="3098716"/>
          </a:xfrm>
          <a:prstGeom prst="rect">
            <a:avLst/>
          </a:prstGeom>
        </p:spPr>
      </p:pic>
      <p:pic>
        <p:nvPicPr>
          <p:cNvPr id="11" name="Imagen 10" descr="Captura de pantalla 2016-05-10 a las 4.59.37 p.m.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0" b="9391"/>
          <a:stretch/>
        </p:blipFill>
        <p:spPr>
          <a:xfrm>
            <a:off x="3676100" y="3569335"/>
            <a:ext cx="3723166" cy="3288665"/>
          </a:xfrm>
          <a:prstGeom prst="rect">
            <a:avLst/>
          </a:prstGeom>
        </p:spPr>
      </p:pic>
      <p:pic>
        <p:nvPicPr>
          <p:cNvPr id="12" name="Imagen 11" descr="Captura de pantalla 2016-05-10 a las 4.56.41 p.m.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84" y="0"/>
            <a:ext cx="2862815" cy="34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0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0" y="189582"/>
            <a:ext cx="1745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5</a:t>
            </a:r>
            <a:r>
              <a:rPr lang="es-ES" sz="2000" dirty="0" smtClean="0"/>
              <a:t>) </a:t>
            </a:r>
            <a:r>
              <a:rPr lang="es-ES" sz="2000" dirty="0" err="1" smtClean="0"/>
              <a:t>One</a:t>
            </a:r>
            <a:r>
              <a:rPr lang="es-ES" sz="2000" dirty="0" smtClean="0"/>
              <a:t> </a:t>
            </a:r>
            <a:r>
              <a:rPr lang="es-ES" sz="2000" dirty="0" err="1" smtClean="0"/>
              <a:t>Organic</a:t>
            </a:r>
            <a:endParaRPr lang="es-ES" sz="2000" dirty="0"/>
          </a:p>
        </p:txBody>
      </p:sp>
      <p:pic>
        <p:nvPicPr>
          <p:cNvPr id="8" name="Imagen 7" descr="Captura de pantalla 2016-05-10 a las 8.41.50 p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9" y="0"/>
            <a:ext cx="2312928" cy="3448924"/>
          </a:xfrm>
          <a:prstGeom prst="rect">
            <a:avLst/>
          </a:prstGeom>
        </p:spPr>
      </p:pic>
      <p:pic>
        <p:nvPicPr>
          <p:cNvPr id="9" name="Imagen 8" descr="Captura de pantalla 2016-05-10 a las 8.41.42 p.m.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2" t="8355"/>
          <a:stretch/>
        </p:blipFill>
        <p:spPr>
          <a:xfrm>
            <a:off x="0" y="767415"/>
            <a:ext cx="2236240" cy="1990257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5239044" y="189582"/>
            <a:ext cx="1982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6) </a:t>
            </a:r>
            <a:r>
              <a:rPr lang="es-ES" sz="2000" dirty="0" err="1" smtClean="0"/>
              <a:t>Now</a:t>
            </a:r>
            <a:r>
              <a:rPr lang="es-ES" sz="2000" dirty="0" smtClean="0"/>
              <a:t> Real </a:t>
            </a:r>
            <a:r>
              <a:rPr lang="es-ES" sz="2000" dirty="0" err="1" smtClean="0"/>
              <a:t>food</a:t>
            </a:r>
            <a:endParaRPr lang="es-ES" sz="2000" dirty="0"/>
          </a:p>
        </p:txBody>
      </p:sp>
      <p:pic>
        <p:nvPicPr>
          <p:cNvPr id="15" name="Imagen 14" descr="Captura de pantalla 2016-05-05 a las 8.12.38 a.m.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89" y="2136649"/>
            <a:ext cx="3909037" cy="4744932"/>
          </a:xfrm>
          <a:prstGeom prst="rect">
            <a:avLst/>
          </a:prstGeom>
        </p:spPr>
      </p:pic>
      <p:pic>
        <p:nvPicPr>
          <p:cNvPr id="16" name="Imagen 15" descr="Captura de pantalla 2016-05-10 a las 4.01.50 p.m.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44" y="853948"/>
            <a:ext cx="2984500" cy="128270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52400" y="3248869"/>
            <a:ext cx="197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7) </a:t>
            </a:r>
            <a:r>
              <a:rPr lang="es-ES" sz="2000" dirty="0" err="1" smtClean="0"/>
              <a:t>Simply</a:t>
            </a:r>
            <a:r>
              <a:rPr lang="es-ES" sz="2000" dirty="0" smtClean="0"/>
              <a:t> </a:t>
            </a:r>
            <a:r>
              <a:rPr lang="es-ES" sz="2000" dirty="0" err="1" smtClean="0"/>
              <a:t>organic</a:t>
            </a:r>
            <a:endParaRPr lang="es-ES" sz="2000" dirty="0"/>
          </a:p>
        </p:txBody>
      </p:sp>
      <p:pic>
        <p:nvPicPr>
          <p:cNvPr id="18" name="Imagen 17" descr="Captura de pantalla 2016-05-10 a las 4.41.48 p.m.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980919"/>
            <a:ext cx="2083840" cy="1593525"/>
          </a:xfrm>
          <a:prstGeom prst="rect">
            <a:avLst/>
          </a:prstGeom>
        </p:spPr>
      </p:pic>
      <p:pic>
        <p:nvPicPr>
          <p:cNvPr id="19" name="Imagen 18" descr="Captura de pantalla 2016-05-10 a las 4.41.58 p.m.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9" y="3448923"/>
            <a:ext cx="1857313" cy="335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6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37404" y="389637"/>
            <a:ext cx="9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8) </a:t>
            </a:r>
            <a:r>
              <a:rPr lang="es-ES" sz="2000" dirty="0" err="1" smtClean="0"/>
              <a:t>Dang</a:t>
            </a:r>
            <a:endParaRPr lang="es-E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878671" y="440015"/>
            <a:ext cx="204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9)  </a:t>
            </a:r>
            <a:r>
              <a:rPr lang="es-ES" sz="2000" dirty="0" err="1" smtClean="0"/>
              <a:t>Now</a:t>
            </a:r>
            <a:r>
              <a:rPr lang="es-ES" sz="2000" dirty="0" smtClean="0"/>
              <a:t> Real </a:t>
            </a:r>
            <a:r>
              <a:rPr lang="es-ES" sz="2000" dirty="0" err="1" smtClean="0"/>
              <a:t>food</a:t>
            </a:r>
            <a:endParaRPr lang="es-ES" sz="20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25780" y="3775919"/>
            <a:ext cx="2100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10) </a:t>
            </a:r>
            <a:r>
              <a:rPr lang="es-ES" sz="2000" dirty="0" err="1" smtClean="0"/>
              <a:t>Simply</a:t>
            </a:r>
            <a:r>
              <a:rPr lang="es-ES" sz="2000" dirty="0" smtClean="0"/>
              <a:t> </a:t>
            </a:r>
            <a:r>
              <a:rPr lang="es-ES" sz="2000" dirty="0" err="1" smtClean="0"/>
              <a:t>organic</a:t>
            </a:r>
            <a:endParaRPr lang="es-ES" sz="2000" dirty="0"/>
          </a:p>
        </p:txBody>
      </p:sp>
      <p:pic>
        <p:nvPicPr>
          <p:cNvPr id="3" name="Imagen 2" descr="Captura de pantalla 2016-05-10 a las 5.03.38 p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4" y="840125"/>
            <a:ext cx="3657128" cy="1595130"/>
          </a:xfrm>
          <a:prstGeom prst="rect">
            <a:avLst/>
          </a:prstGeom>
        </p:spPr>
      </p:pic>
      <p:pic>
        <p:nvPicPr>
          <p:cNvPr id="4" name="Imagen 3" descr="Captura de pantalla 2016-05-10 a las 4.04.33 p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71" y="840125"/>
            <a:ext cx="3955049" cy="1595130"/>
          </a:xfrm>
          <a:prstGeom prst="rect">
            <a:avLst/>
          </a:prstGeom>
        </p:spPr>
      </p:pic>
      <p:pic>
        <p:nvPicPr>
          <p:cNvPr id="6" name="Imagen 5" descr="Captura de pantalla 2016-05-10 a las 4.23.55 p.m.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51" y="4377325"/>
            <a:ext cx="3356981" cy="14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Personalidad de marca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s-ES" dirty="0" smtClean="0">
                <a:solidFill>
                  <a:srgbClr val="7F7F7F"/>
                </a:solidFill>
              </a:rPr>
              <a:t>Camila es una ejecutiva de 33 años decidido a cambiar su estilo de vida para llevar una vida saludable. Cambió sus hábitos alimenticios por alimentos saludables, orgánicos y naturales. Está consciente que esto aumentó su presupuesto pero considera que es más importante cuidar su salud que gastar menos en comida procesada y dañina.</a:t>
            </a:r>
          </a:p>
          <a:p>
            <a:pPr algn="just"/>
            <a:endParaRPr lang="es-ES" dirty="0">
              <a:solidFill>
                <a:srgbClr val="7F7F7F"/>
              </a:solidFill>
            </a:endParaRPr>
          </a:p>
          <a:p>
            <a:pPr algn="just"/>
            <a:r>
              <a:rPr lang="es-ES" dirty="0" err="1" smtClean="0">
                <a:solidFill>
                  <a:srgbClr val="7F7F7F"/>
                </a:solidFill>
              </a:rPr>
              <a:t>Camimla</a:t>
            </a:r>
            <a:r>
              <a:rPr lang="es-ES" dirty="0" smtClean="0">
                <a:solidFill>
                  <a:srgbClr val="7F7F7F"/>
                </a:solidFill>
              </a:rPr>
              <a:t> ahora se ejercita, entró a clases de </a:t>
            </a:r>
            <a:r>
              <a:rPr lang="es-ES" dirty="0" err="1" smtClean="0">
                <a:solidFill>
                  <a:srgbClr val="7F7F7F"/>
                </a:solidFill>
              </a:rPr>
              <a:t>Crossfit</a:t>
            </a:r>
            <a:r>
              <a:rPr lang="es-ES" dirty="0" smtClean="0">
                <a:solidFill>
                  <a:srgbClr val="7F7F7F"/>
                </a:solidFill>
              </a:rPr>
              <a:t> para complementar este nuevo cambio de vida</a:t>
            </a:r>
          </a:p>
          <a:p>
            <a:pPr algn="just"/>
            <a:endParaRPr lang="es-ES" dirty="0">
              <a:solidFill>
                <a:srgbClr val="7F7F7F"/>
              </a:solidFill>
            </a:endParaRPr>
          </a:p>
          <a:p>
            <a:pPr algn="just"/>
            <a:r>
              <a:rPr lang="es-ES" dirty="0">
                <a:solidFill>
                  <a:srgbClr val="7F7F7F"/>
                </a:solidFill>
              </a:rPr>
              <a:t>M</a:t>
            </a:r>
            <a:r>
              <a:rPr lang="es-ES" dirty="0" smtClean="0">
                <a:solidFill>
                  <a:srgbClr val="7F7F7F"/>
                </a:solidFill>
              </a:rPr>
              <a:t>erca en las grandes superficies pero cada vez encuentra mejores opciones en tiendas naturales independientes como </a:t>
            </a:r>
            <a:r>
              <a:rPr lang="es-ES" dirty="0" err="1">
                <a:solidFill>
                  <a:srgbClr val="7F7F7F"/>
                </a:solidFill>
              </a:rPr>
              <a:t>G</a:t>
            </a:r>
            <a:r>
              <a:rPr lang="es-ES" dirty="0" err="1" smtClean="0">
                <a:solidFill>
                  <a:srgbClr val="7F7F7F"/>
                </a:solidFill>
              </a:rPr>
              <a:t>astronomy</a:t>
            </a:r>
            <a:r>
              <a:rPr lang="es-ES" dirty="0" smtClean="0">
                <a:solidFill>
                  <a:srgbClr val="7F7F7F"/>
                </a:solidFill>
              </a:rPr>
              <a:t> </a:t>
            </a:r>
            <a:r>
              <a:rPr lang="es-ES" dirty="0" err="1" smtClean="0">
                <a:solidFill>
                  <a:srgbClr val="7F7F7F"/>
                </a:solidFill>
              </a:rPr>
              <a:t>Market</a:t>
            </a:r>
            <a:r>
              <a:rPr lang="es-ES" dirty="0" smtClean="0">
                <a:solidFill>
                  <a:srgbClr val="7F7F7F"/>
                </a:solidFill>
              </a:rPr>
              <a:t>, en estos lugares se toma el trabajo de escoger productos orgánicos y de leer las etiquetas para conocer con mayor precisión los componentes y la tabla nutricional.</a:t>
            </a:r>
          </a:p>
        </p:txBody>
      </p:sp>
    </p:spTree>
    <p:extLst>
      <p:ext uri="{BB962C8B-B14F-4D97-AF65-F5344CB8AC3E}">
        <p14:creationId xmlns:p14="http://schemas.microsoft.com/office/powerpoint/2010/main" val="140072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OBJETIVO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10018"/>
          </a:xfrm>
        </p:spPr>
        <p:txBody>
          <a:bodyPr>
            <a:noAutofit/>
          </a:bodyPr>
          <a:lstStyle/>
          <a:p>
            <a:pPr algn="just"/>
            <a:r>
              <a:rPr lang="es-E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General: Posicionarse como una marca </a:t>
            </a:r>
            <a:r>
              <a:rPr lang="es-E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premium</a:t>
            </a:r>
            <a:r>
              <a:rPr lang="es-E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 endulzantes naturales y orgánicos en estratos 5 y 6 del mercado en Colombia y en USA.</a:t>
            </a:r>
          </a:p>
          <a:p>
            <a:pPr algn="just"/>
            <a:endParaRPr lang="es-ES" sz="2400" dirty="0" smtClean="0">
              <a:solidFill>
                <a:srgbClr val="7F7F7F"/>
              </a:solidFill>
            </a:endParaRPr>
          </a:p>
          <a:p>
            <a:pPr algn="just"/>
            <a:r>
              <a:rPr lang="es-ES" sz="2400" dirty="0" smtClean="0">
                <a:solidFill>
                  <a:srgbClr val="7F7F7F"/>
                </a:solidFill>
              </a:rPr>
              <a:t>Específico: </a:t>
            </a:r>
            <a:r>
              <a:rPr lang="es-ES" sz="2400" dirty="0">
                <a:solidFill>
                  <a:srgbClr val="7F7F7F"/>
                </a:solidFill>
              </a:rPr>
              <a:t>Llenar el vacío que existe en el mercado, de un endulzante natural, dentro de una </a:t>
            </a:r>
            <a:r>
              <a:rPr lang="es-ES" sz="2400" dirty="0" err="1">
                <a:solidFill>
                  <a:srgbClr val="7F7F7F"/>
                </a:solidFill>
              </a:rPr>
              <a:t>macrotendencia</a:t>
            </a:r>
            <a:r>
              <a:rPr lang="es-ES" sz="2400" dirty="0">
                <a:solidFill>
                  <a:srgbClr val="7F7F7F"/>
                </a:solidFill>
              </a:rPr>
              <a:t> que considera que el azúcar refinado es muy malo para la </a:t>
            </a:r>
            <a:r>
              <a:rPr lang="es-ES" sz="2400" dirty="0" smtClean="0">
                <a:solidFill>
                  <a:srgbClr val="7F7F7F"/>
                </a:solidFill>
              </a:rPr>
              <a:t>salud.</a:t>
            </a:r>
          </a:p>
          <a:p>
            <a:pPr marL="0" indent="0" algn="just">
              <a:buNone/>
            </a:pPr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786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595959"/>
                </a:solidFill>
              </a:rPr>
              <a:t>AUDIENCIA</a:t>
            </a:r>
            <a:endParaRPr lang="es-ES" dirty="0">
              <a:solidFill>
                <a:srgbClr val="595959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Personas preocupadas por su salud, que buscan alimentarse con comida sana, orgánica, natural, sin conservantes. Es gente que ha cambiado sus hábitos de alimentación y que estaría dispuesta a pagar un poco más por algo saludable. </a:t>
            </a:r>
          </a:p>
          <a:p>
            <a:pPr marL="0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005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595959"/>
                </a:solidFill>
              </a:rPr>
              <a:t>CANAL DE DISTRIBUCIÓN</a:t>
            </a:r>
            <a:endParaRPr lang="es-ES" dirty="0">
              <a:solidFill>
                <a:srgbClr val="595959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Tiendas independientes de productos naturales y orgánicos en Colombia y Usa </a:t>
            </a:r>
          </a:p>
          <a:p>
            <a:pPr marL="0" indent="0" algn="just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591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LINEAMIENTOS DE CAMPAÑA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Debemos </a:t>
            </a:r>
            <a:r>
              <a:rPr lang="es-ES" b="1" dirty="0" smtClean="0">
                <a:solidFill>
                  <a:srgbClr val="7F7F7F"/>
                </a:solidFill>
              </a:rPr>
              <a:t>crear una marca internacional </a:t>
            </a:r>
            <a:r>
              <a:rPr lang="es-ES" dirty="0" smtClean="0">
                <a:solidFill>
                  <a:srgbClr val="7F7F7F"/>
                </a:solidFill>
              </a:rPr>
              <a:t>que se pueda pronunciar en cualquier idioma.</a:t>
            </a:r>
          </a:p>
          <a:p>
            <a:r>
              <a:rPr lang="es-ES" dirty="0" smtClean="0">
                <a:solidFill>
                  <a:srgbClr val="7F7F7F"/>
                </a:solidFill>
              </a:rPr>
              <a:t>Aunque la panela es colombiana no caer en clichés como la bandera, el sombrero </a:t>
            </a:r>
            <a:r>
              <a:rPr lang="es-ES" dirty="0" err="1" smtClean="0">
                <a:solidFill>
                  <a:srgbClr val="7F7F7F"/>
                </a:solidFill>
              </a:rPr>
              <a:t>vueltiao</a:t>
            </a:r>
            <a:r>
              <a:rPr lang="es-ES" dirty="0" smtClean="0">
                <a:solidFill>
                  <a:srgbClr val="7F7F7F"/>
                </a:solidFill>
              </a:rPr>
              <a:t>, la panela de mi tierra, trapiches, mi </a:t>
            </a:r>
            <a:r>
              <a:rPr lang="es-ES" dirty="0" err="1" smtClean="0">
                <a:solidFill>
                  <a:srgbClr val="7F7F7F"/>
                </a:solidFill>
              </a:rPr>
              <a:t>panelita</a:t>
            </a:r>
            <a:r>
              <a:rPr lang="es-ES" dirty="0" smtClean="0">
                <a:solidFill>
                  <a:srgbClr val="7F7F7F"/>
                </a:solidFill>
              </a:rPr>
              <a:t>, etc..  </a:t>
            </a:r>
          </a:p>
          <a:p>
            <a:r>
              <a:rPr lang="es-ES" dirty="0" smtClean="0">
                <a:solidFill>
                  <a:srgbClr val="7F7F7F"/>
                </a:solidFill>
              </a:rPr>
              <a:t>No usar simbología colombiana de ningún tipo. </a:t>
            </a:r>
          </a:p>
          <a:p>
            <a:r>
              <a:rPr lang="es-ES" dirty="0" smtClean="0">
                <a:solidFill>
                  <a:srgbClr val="7F7F7F"/>
                </a:solidFill>
              </a:rPr>
              <a:t>El empaque es ecológico.</a:t>
            </a:r>
          </a:p>
          <a:p>
            <a:r>
              <a:rPr lang="es-ES" dirty="0" smtClean="0">
                <a:solidFill>
                  <a:srgbClr val="7F7F7F"/>
                </a:solidFill>
              </a:rPr>
              <a:t>El empaque es una bolsa como la de la </a:t>
            </a:r>
            <a:r>
              <a:rPr lang="es-ES" dirty="0" err="1" smtClean="0">
                <a:solidFill>
                  <a:srgbClr val="7F7F7F"/>
                </a:solidFill>
              </a:rPr>
              <a:t>ref</a:t>
            </a:r>
            <a:r>
              <a:rPr lang="es-ES" dirty="0" smtClean="0">
                <a:solidFill>
                  <a:srgbClr val="7F7F7F"/>
                </a:solidFill>
              </a:rPr>
              <a:t> física. 1 libra americana</a:t>
            </a:r>
          </a:p>
          <a:p>
            <a:r>
              <a:rPr lang="es-ES" b="1" dirty="0" smtClean="0">
                <a:solidFill>
                  <a:srgbClr val="7F7F7F"/>
                </a:solidFill>
              </a:rPr>
              <a:t>Inicialmente serán 3 referencias de panela en polvo: natural, naranja y limón.</a:t>
            </a:r>
          </a:p>
          <a:p>
            <a:endParaRPr lang="es-ES" b="1" dirty="0" smtClean="0">
              <a:solidFill>
                <a:srgbClr val="7F7F7F"/>
              </a:solidFill>
            </a:endParaRPr>
          </a:p>
          <a:p>
            <a:endParaRPr lang="es-ES" b="1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s-ES" dirty="0" smtClean="0">
              <a:solidFill>
                <a:srgbClr val="7F7F7F"/>
              </a:solidFill>
            </a:endParaRPr>
          </a:p>
          <a:p>
            <a:endParaRPr lang="es-E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66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473"/>
            <a:ext cx="8229600" cy="587219"/>
          </a:xfrm>
        </p:spPr>
        <p:txBody>
          <a:bodyPr>
            <a:normAutofit fontScale="90000"/>
          </a:bodyPr>
          <a:lstStyle/>
          <a:p>
            <a:pPr algn="r"/>
            <a:r>
              <a:rPr lang="es-E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REFERENCIAS</a:t>
            </a:r>
            <a:endParaRPr lang="es-E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2625" y="18958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1) IN THE RAW</a:t>
            </a:r>
            <a:endParaRPr lang="es-ES" sz="2000" dirty="0"/>
          </a:p>
        </p:txBody>
      </p:sp>
      <p:pic>
        <p:nvPicPr>
          <p:cNvPr id="6" name="Imagen 5" descr="23719_313368912113101_1300721045_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6" b="20253"/>
          <a:stretch/>
        </p:blipFill>
        <p:spPr>
          <a:xfrm>
            <a:off x="530122" y="766233"/>
            <a:ext cx="3408169" cy="2146802"/>
          </a:xfrm>
          <a:prstGeom prst="rect">
            <a:avLst/>
          </a:prstGeom>
        </p:spPr>
      </p:pic>
      <p:pic>
        <p:nvPicPr>
          <p:cNvPr id="7" name="Imagen 6" descr="12014982_820450684738252_1678571233077423651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52" y="766232"/>
            <a:ext cx="4593464" cy="2403913"/>
          </a:xfrm>
          <a:prstGeom prst="rect">
            <a:avLst/>
          </a:prstGeom>
        </p:spPr>
      </p:pic>
      <p:pic>
        <p:nvPicPr>
          <p:cNvPr id="8" name="Imagen 7" descr="Captura de pantalla 2016-05-05 a las 8.24.27 a.m.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209" y="3343840"/>
            <a:ext cx="2342773" cy="3514160"/>
          </a:xfrm>
          <a:prstGeom prst="rect">
            <a:avLst/>
          </a:prstGeom>
        </p:spPr>
      </p:pic>
      <p:pic>
        <p:nvPicPr>
          <p:cNvPr id="9" name="Imagen 8" descr="Captura de pantalla 2016-05-05 a las 8.26.25 a.m.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22" y="3343840"/>
            <a:ext cx="2964289" cy="3289745"/>
          </a:xfrm>
          <a:prstGeom prst="rect">
            <a:avLst/>
          </a:prstGeom>
        </p:spPr>
      </p:pic>
      <p:pic>
        <p:nvPicPr>
          <p:cNvPr id="10" name="Imagen 9" descr="Captura de pantalla 2016-05-05 a las 8.24.37 a.m.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03" y="3170146"/>
            <a:ext cx="2829942" cy="362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473"/>
            <a:ext cx="8229600" cy="587219"/>
          </a:xfrm>
        </p:spPr>
        <p:txBody>
          <a:bodyPr>
            <a:normAutofit fontScale="90000"/>
          </a:bodyPr>
          <a:lstStyle/>
          <a:p>
            <a:pPr algn="r"/>
            <a:r>
              <a:rPr lang="es-E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REFERENCIAS</a:t>
            </a:r>
            <a:endParaRPr lang="es-E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2625" y="189582"/>
            <a:ext cx="1703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2</a:t>
            </a:r>
            <a:r>
              <a:rPr lang="es-ES" sz="2000" dirty="0" smtClean="0"/>
              <a:t>) </a:t>
            </a:r>
            <a:r>
              <a:rPr lang="es-ES" sz="2000" dirty="0" err="1" smtClean="0"/>
              <a:t>Wholesome</a:t>
            </a:r>
            <a:endParaRPr lang="es-ES" sz="2000" dirty="0"/>
          </a:p>
        </p:txBody>
      </p:sp>
      <p:pic>
        <p:nvPicPr>
          <p:cNvPr id="4" name="Imagen 3" descr="Captura de pantalla 2016-05-09 a las 11.34.16 a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9" y="589691"/>
            <a:ext cx="3777325" cy="1995879"/>
          </a:xfrm>
          <a:prstGeom prst="rect">
            <a:avLst/>
          </a:prstGeom>
        </p:spPr>
      </p:pic>
      <p:pic>
        <p:nvPicPr>
          <p:cNvPr id="11" name="Imagen 10" descr="Canada_Wholesome_Natural_Raw_Cane_Sugar_1.5lb-300x39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" y="2767364"/>
            <a:ext cx="3082306" cy="4037821"/>
          </a:xfrm>
          <a:prstGeom prst="rect">
            <a:avLst/>
          </a:prstGeom>
        </p:spPr>
      </p:pic>
      <p:pic>
        <p:nvPicPr>
          <p:cNvPr id="12" name="Imagen 11" descr="Canada_Wholesome_Organic_Sucanat_1lb-300x39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31" y="2767364"/>
            <a:ext cx="3122622" cy="4090636"/>
          </a:xfrm>
          <a:prstGeom prst="rect">
            <a:avLst/>
          </a:prstGeom>
        </p:spPr>
      </p:pic>
      <p:pic>
        <p:nvPicPr>
          <p:cNvPr id="13" name="Imagen 12" descr="Canada_Wholesome_Organic_Stevia_Packets_35ct-300x393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2" t="5870" r="7164" b="7154"/>
          <a:stretch/>
        </p:blipFill>
        <p:spPr>
          <a:xfrm>
            <a:off x="6257553" y="2948459"/>
            <a:ext cx="2721091" cy="36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9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2473"/>
            <a:ext cx="8229600" cy="587219"/>
          </a:xfrm>
        </p:spPr>
        <p:txBody>
          <a:bodyPr>
            <a:normAutofit fontScale="90000"/>
          </a:bodyPr>
          <a:lstStyle/>
          <a:p>
            <a:pPr algn="r"/>
            <a:r>
              <a:rPr lang="es-E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REFERENCIAS</a:t>
            </a:r>
            <a:endParaRPr lang="es-E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2625" y="189582"/>
            <a:ext cx="1836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3) </a:t>
            </a:r>
            <a:r>
              <a:rPr lang="es-ES" sz="2000" dirty="0" err="1" smtClean="0"/>
              <a:t>Level</a:t>
            </a:r>
            <a:r>
              <a:rPr lang="es-ES" sz="2000" dirty="0" smtClean="0"/>
              <a:t> </a:t>
            </a:r>
            <a:r>
              <a:rPr lang="es-ES" sz="2000" dirty="0" err="1" smtClean="0"/>
              <a:t>Gorund</a:t>
            </a:r>
            <a:endParaRPr lang="es-ES" sz="2000" dirty="0"/>
          </a:p>
        </p:txBody>
      </p:sp>
      <p:pic>
        <p:nvPicPr>
          <p:cNvPr id="3" name="Imagen 2" descr="Captura de pantalla 2016-05-10 a las 4.22.27 p.m.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799330"/>
            <a:ext cx="1422400" cy="2578100"/>
          </a:xfrm>
          <a:prstGeom prst="rect">
            <a:avLst/>
          </a:prstGeom>
        </p:spPr>
      </p:pic>
      <p:pic>
        <p:nvPicPr>
          <p:cNvPr id="7" name="Imagen 6" descr="Captura de pantalla 2016-05-10 a las 9.18.51 a.m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73" y="3437576"/>
            <a:ext cx="2322752" cy="3420424"/>
          </a:xfrm>
          <a:prstGeom prst="rect">
            <a:avLst/>
          </a:prstGeom>
        </p:spPr>
      </p:pic>
      <p:pic>
        <p:nvPicPr>
          <p:cNvPr id="8" name="Imagen 7" descr="Captura de pantalla 2016-05-10 a las 9.18.09 a.m.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78" y="3377431"/>
            <a:ext cx="3528232" cy="3394248"/>
          </a:xfrm>
          <a:prstGeom prst="rect">
            <a:avLst/>
          </a:prstGeom>
        </p:spPr>
      </p:pic>
      <p:pic>
        <p:nvPicPr>
          <p:cNvPr id="9" name="Imagen 8" descr="Captura de pantalla 2016-05-07 a las 4.23.27 p.m.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64" y="799330"/>
            <a:ext cx="6458076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12015</TotalTime>
  <Words>382</Words>
  <Application>Microsoft Macintosh PowerPoint</Application>
  <PresentationFormat>Presentación en pantalla (4:3)</PresentationFormat>
  <Paragraphs>41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Panela en polvo Whole cane sugar</vt:lpstr>
      <vt:lpstr>Personalidad de marca</vt:lpstr>
      <vt:lpstr>OBJETIVO</vt:lpstr>
      <vt:lpstr>AUDIENCIA</vt:lpstr>
      <vt:lpstr>CANAL DE DISTRIBUCIÓN</vt:lpstr>
      <vt:lpstr>LINEAMIENTOS DE CAMPAÑA</vt:lpstr>
      <vt:lpstr>REFERENCIAS</vt:lpstr>
      <vt:lpstr>REFERENCIAS</vt:lpstr>
      <vt:lpstr>REFERENCIAS</vt:lpstr>
      <vt:lpstr>REFERENCIAS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Juliana Aguayo</dc:creator>
  <cp:lastModifiedBy>Juliana Aguayo</cp:lastModifiedBy>
  <cp:revision>93</cp:revision>
  <dcterms:created xsi:type="dcterms:W3CDTF">2016-05-05T01:47:05Z</dcterms:created>
  <dcterms:modified xsi:type="dcterms:W3CDTF">2016-05-25T00:55:35Z</dcterms:modified>
</cp:coreProperties>
</file>